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Scripter" charset="1" panose="00000000000000000000"/>
      <p:regular r:id="rId14"/>
    </p:embeddedFont>
    <p:embeddedFont>
      <p:font typeface="Nunito Bold" charset="1" panose="000000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9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0.png" Type="http://schemas.openxmlformats.org/officeDocument/2006/relationships/image"/><Relationship Id="rId5" Target="../media/image11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12.png" Type="http://schemas.openxmlformats.org/officeDocument/2006/relationships/image"/><Relationship Id="rId9" Target="../media/image1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4.jpeg" Type="http://schemas.openxmlformats.org/officeDocument/2006/relationships/image"/><Relationship Id="rId7" Target="../media/image7.png" Type="http://schemas.openxmlformats.org/officeDocument/2006/relationships/image"/><Relationship Id="rId8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5.png" Type="http://schemas.openxmlformats.org/officeDocument/2006/relationships/image"/><Relationship Id="rId5" Target="../media/image3.png" Type="http://schemas.openxmlformats.org/officeDocument/2006/relationships/image"/><Relationship Id="rId6" Target="../media/image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48521" y="1269999"/>
            <a:ext cx="5890233" cy="7454444"/>
          </a:xfrm>
          <a:custGeom>
            <a:avLst/>
            <a:gdLst/>
            <a:ahLst/>
            <a:cxnLst/>
            <a:rect r="r" b="b" t="t" l="l"/>
            <a:pathLst>
              <a:path h="7454444" w="5890233">
                <a:moveTo>
                  <a:pt x="0" y="0"/>
                </a:moveTo>
                <a:lnTo>
                  <a:pt x="5890233" y="0"/>
                </a:lnTo>
                <a:lnTo>
                  <a:pt x="5890233" y="7454444"/>
                </a:lnTo>
                <a:lnTo>
                  <a:pt x="0" y="74544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-4276458">
            <a:off x="15113114" y="-730173"/>
            <a:ext cx="2614675" cy="3834857"/>
          </a:xfrm>
          <a:custGeom>
            <a:avLst/>
            <a:gdLst/>
            <a:ahLst/>
            <a:cxnLst/>
            <a:rect r="r" b="b" t="t" l="l"/>
            <a:pathLst>
              <a:path h="3834857" w="2614675">
                <a:moveTo>
                  <a:pt x="2614674" y="0"/>
                </a:moveTo>
                <a:lnTo>
                  <a:pt x="0" y="0"/>
                </a:lnTo>
                <a:lnTo>
                  <a:pt x="0" y="3834856"/>
                </a:lnTo>
                <a:lnTo>
                  <a:pt x="2614674" y="3834856"/>
                </a:lnTo>
                <a:lnTo>
                  <a:pt x="261467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7038754" y="2704511"/>
            <a:ext cx="9945204" cy="43472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335"/>
              </a:lnSpc>
            </a:pPr>
            <a:r>
              <a:rPr lang="en-US" sz="8096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REESCRIBIENDO LA ESCUELA: HACIA UNA EDUCACIÓN CON SENTIDO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8198892" y="7455797"/>
            <a:ext cx="8225536" cy="884835"/>
          </a:xfrm>
          <a:custGeom>
            <a:avLst/>
            <a:gdLst/>
            <a:ahLst/>
            <a:cxnLst/>
            <a:rect r="r" b="b" t="t" l="l"/>
            <a:pathLst>
              <a:path h="884835" w="8225536">
                <a:moveTo>
                  <a:pt x="0" y="0"/>
                </a:moveTo>
                <a:lnTo>
                  <a:pt x="8225536" y="0"/>
                </a:lnTo>
                <a:lnTo>
                  <a:pt x="8225536" y="884835"/>
                </a:lnTo>
                <a:lnTo>
                  <a:pt x="0" y="88483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6574987" y="6493252"/>
            <a:ext cx="927535" cy="1819498"/>
          </a:xfrm>
          <a:custGeom>
            <a:avLst/>
            <a:gdLst/>
            <a:ahLst/>
            <a:cxnLst/>
            <a:rect r="r" b="b" t="t" l="l"/>
            <a:pathLst>
              <a:path h="1819498" w="927535">
                <a:moveTo>
                  <a:pt x="0" y="0"/>
                </a:moveTo>
                <a:lnTo>
                  <a:pt x="927535" y="0"/>
                </a:lnTo>
                <a:lnTo>
                  <a:pt x="927535" y="1819499"/>
                </a:lnTo>
                <a:lnTo>
                  <a:pt x="0" y="181949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64933" y="2227324"/>
            <a:ext cx="927535" cy="1819498"/>
          </a:xfrm>
          <a:custGeom>
            <a:avLst/>
            <a:gdLst/>
            <a:ahLst/>
            <a:cxnLst/>
            <a:rect r="r" b="b" t="t" l="l"/>
            <a:pathLst>
              <a:path h="1819498" w="927535">
                <a:moveTo>
                  <a:pt x="0" y="0"/>
                </a:moveTo>
                <a:lnTo>
                  <a:pt x="927534" y="0"/>
                </a:lnTo>
                <a:lnTo>
                  <a:pt x="927534" y="1819499"/>
                </a:lnTo>
                <a:lnTo>
                  <a:pt x="0" y="181949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79372" r="-672980" b="-74284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98219" y="3550220"/>
            <a:ext cx="6413720" cy="689935"/>
          </a:xfrm>
          <a:custGeom>
            <a:avLst/>
            <a:gdLst/>
            <a:ahLst/>
            <a:cxnLst/>
            <a:rect r="r" b="b" t="t" l="l"/>
            <a:pathLst>
              <a:path h="689935" w="6413720">
                <a:moveTo>
                  <a:pt x="0" y="0"/>
                </a:moveTo>
                <a:lnTo>
                  <a:pt x="6413720" y="0"/>
                </a:lnTo>
                <a:lnTo>
                  <a:pt x="6413720" y="689934"/>
                </a:lnTo>
                <a:lnTo>
                  <a:pt x="0" y="6899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272989" y="3243115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8" y="0"/>
                </a:lnTo>
                <a:lnTo>
                  <a:pt x="735878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1513057" y="7237205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9" y="0"/>
                </a:lnTo>
                <a:lnTo>
                  <a:pt x="735879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803986" y="1231856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9" y="0"/>
                </a:lnTo>
                <a:lnTo>
                  <a:pt x="735879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3373410">
            <a:off x="-9345" y="-808185"/>
            <a:ext cx="2602594" cy="3817137"/>
          </a:xfrm>
          <a:custGeom>
            <a:avLst/>
            <a:gdLst/>
            <a:ahLst/>
            <a:cxnLst/>
            <a:rect r="r" b="b" t="t" l="l"/>
            <a:pathLst>
              <a:path h="3817137" w="2602594">
                <a:moveTo>
                  <a:pt x="0" y="0"/>
                </a:moveTo>
                <a:lnTo>
                  <a:pt x="2602593" y="0"/>
                </a:lnTo>
                <a:lnTo>
                  <a:pt x="2602593" y="3817137"/>
                </a:lnTo>
                <a:lnTo>
                  <a:pt x="0" y="381713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9901146" y="1028700"/>
            <a:ext cx="8386854" cy="8229600"/>
          </a:xfrm>
          <a:custGeom>
            <a:avLst/>
            <a:gdLst/>
            <a:ahLst/>
            <a:cxnLst/>
            <a:rect r="r" b="b" t="t" l="l"/>
            <a:pathLst>
              <a:path h="8229600" w="8386854">
                <a:moveTo>
                  <a:pt x="0" y="0"/>
                </a:moveTo>
                <a:lnTo>
                  <a:pt x="8386854" y="0"/>
                </a:lnTo>
                <a:lnTo>
                  <a:pt x="8386854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238700" y="1901316"/>
            <a:ext cx="8132759" cy="13290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218"/>
              </a:lnSpc>
            </a:pPr>
            <a:r>
              <a:rPr lang="en-US" sz="7299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LA ESCUELA EN PAUSA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659891" y="4733824"/>
            <a:ext cx="9512035" cy="4949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6"/>
              </a:lnSpc>
            </a:pPr>
            <a:r>
              <a:rPr lang="en-US" sz="3133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Durante décadas, la escuela fue el espacio donde los sueños comenzaban. Hoy, muchos estudiantes asisten, pero sienten que nada los mueve.</a:t>
            </a:r>
          </a:p>
          <a:p>
            <a:pPr algn="ctr">
              <a:lnSpc>
                <a:spcPts val="4386"/>
              </a:lnSpc>
            </a:pPr>
            <a:r>
              <a:rPr lang="en-US" sz="3133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El aula ya no es el lugar donde se construye la curiosidad, sino donde se pierde entre rutinas, exámenes y desconexión. La escuela necesita detenerse, mirar su propio reflejo y volver a preguntar: ¿para qué estamos enseñando?</a:t>
            </a:r>
          </a:p>
          <a:p>
            <a:pPr algn="ctr">
              <a:lnSpc>
                <a:spcPts val="4386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626401" y="3696815"/>
            <a:ext cx="6548626" cy="704447"/>
          </a:xfrm>
          <a:custGeom>
            <a:avLst/>
            <a:gdLst/>
            <a:ahLst/>
            <a:cxnLst/>
            <a:rect r="r" b="b" t="t" l="l"/>
            <a:pathLst>
              <a:path h="704447" w="6548626">
                <a:moveTo>
                  <a:pt x="0" y="0"/>
                </a:moveTo>
                <a:lnTo>
                  <a:pt x="6548626" y="0"/>
                </a:lnTo>
                <a:lnTo>
                  <a:pt x="6548626" y="704447"/>
                </a:lnTo>
                <a:lnTo>
                  <a:pt x="0" y="7044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339688" y="5086350"/>
            <a:ext cx="9608624" cy="44435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31"/>
              </a:lnSpc>
            </a:pPr>
            <a:r>
              <a:rPr lang="en-US" sz="2808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En la Ciudad de México, uno de cada tres jóvenes dice no encontrar sentido en lo que estudia. No se trata de falta de disciplina o interés, sino de una profunda desconexión entre la escuela y la vida.</a:t>
            </a:r>
          </a:p>
          <a:p>
            <a:pPr algn="ctr">
              <a:lnSpc>
                <a:spcPts val="3931"/>
              </a:lnSpc>
            </a:pPr>
            <a:r>
              <a:rPr lang="en-US" sz="2808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Los estudiantes viven en un mundo rápido, visual y digital, mientras la educación aún habla con lenguaje del siglo pasado. La brecha entre lo que se enseña y lo que se vive crece cada año, y con ella, el desinterés.</a:t>
            </a:r>
          </a:p>
          <a:p>
            <a:pPr algn="ctr">
              <a:lnSpc>
                <a:spcPts val="3931"/>
              </a:lnSpc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853461" y="1588885"/>
            <a:ext cx="3917711" cy="2639558"/>
          </a:xfrm>
          <a:custGeom>
            <a:avLst/>
            <a:gdLst/>
            <a:ahLst/>
            <a:cxnLst/>
            <a:rect r="r" b="b" t="t" l="l"/>
            <a:pathLst>
              <a:path h="2639558" w="3917711">
                <a:moveTo>
                  <a:pt x="0" y="0"/>
                </a:moveTo>
                <a:lnTo>
                  <a:pt x="3917710" y="0"/>
                </a:lnTo>
                <a:lnTo>
                  <a:pt x="3917710" y="2639558"/>
                </a:lnTo>
                <a:lnTo>
                  <a:pt x="0" y="26395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3341589" y="1588885"/>
            <a:ext cx="3917711" cy="2639558"/>
          </a:xfrm>
          <a:custGeom>
            <a:avLst/>
            <a:gdLst/>
            <a:ahLst/>
            <a:cxnLst/>
            <a:rect r="r" b="b" t="t" l="l"/>
            <a:pathLst>
              <a:path h="2639558" w="3917711">
                <a:moveTo>
                  <a:pt x="0" y="0"/>
                </a:moveTo>
                <a:lnTo>
                  <a:pt x="3917711" y="0"/>
                </a:lnTo>
                <a:lnTo>
                  <a:pt x="3917711" y="2639558"/>
                </a:lnTo>
                <a:lnTo>
                  <a:pt x="0" y="26395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5323898" y="2194913"/>
            <a:ext cx="7464965" cy="1227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518"/>
              </a:lnSpc>
            </a:pPr>
            <a:r>
              <a:rPr lang="en-US" sz="6799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LA CRISIS DEL SENTIDO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260812" y="3604206"/>
            <a:ext cx="6548626" cy="704447"/>
          </a:xfrm>
          <a:custGeom>
            <a:avLst/>
            <a:gdLst/>
            <a:ahLst/>
            <a:cxnLst/>
            <a:rect r="r" b="b" t="t" l="l"/>
            <a:pathLst>
              <a:path h="704447" w="6548626">
                <a:moveTo>
                  <a:pt x="0" y="0"/>
                </a:moveTo>
                <a:lnTo>
                  <a:pt x="6548626" y="0"/>
                </a:lnTo>
                <a:lnTo>
                  <a:pt x="6548626" y="704447"/>
                </a:lnTo>
                <a:lnTo>
                  <a:pt x="0" y="7044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1028700"/>
            <a:ext cx="927535" cy="1819498"/>
          </a:xfrm>
          <a:custGeom>
            <a:avLst/>
            <a:gdLst/>
            <a:ahLst/>
            <a:cxnLst/>
            <a:rect r="r" b="b" t="t" l="l"/>
            <a:pathLst>
              <a:path h="1819498" w="927535">
                <a:moveTo>
                  <a:pt x="0" y="0"/>
                </a:moveTo>
                <a:lnTo>
                  <a:pt x="927535" y="0"/>
                </a:lnTo>
                <a:lnTo>
                  <a:pt x="927535" y="1819498"/>
                </a:lnTo>
                <a:lnTo>
                  <a:pt x="0" y="18194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260984" y="3604206"/>
            <a:ext cx="927535" cy="1819498"/>
          </a:xfrm>
          <a:custGeom>
            <a:avLst/>
            <a:gdLst/>
            <a:ahLst/>
            <a:cxnLst/>
            <a:rect r="r" b="b" t="t" l="l"/>
            <a:pathLst>
              <a:path h="1819498" w="927535">
                <a:moveTo>
                  <a:pt x="0" y="0"/>
                </a:moveTo>
                <a:lnTo>
                  <a:pt x="927534" y="0"/>
                </a:lnTo>
                <a:lnTo>
                  <a:pt x="927534" y="1819498"/>
                </a:lnTo>
                <a:lnTo>
                  <a:pt x="0" y="18194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18994" y="3604206"/>
            <a:ext cx="927535" cy="1819498"/>
          </a:xfrm>
          <a:custGeom>
            <a:avLst/>
            <a:gdLst/>
            <a:ahLst/>
            <a:cxnLst/>
            <a:rect r="r" b="b" t="t" l="l"/>
            <a:pathLst>
              <a:path h="1819498" w="927535">
                <a:moveTo>
                  <a:pt x="0" y="0"/>
                </a:moveTo>
                <a:lnTo>
                  <a:pt x="927535" y="0"/>
                </a:lnTo>
                <a:lnTo>
                  <a:pt x="927535" y="1819498"/>
                </a:lnTo>
                <a:lnTo>
                  <a:pt x="0" y="18194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-3816537">
            <a:off x="15366155" y="-632714"/>
            <a:ext cx="2602594" cy="3817137"/>
          </a:xfrm>
          <a:custGeom>
            <a:avLst/>
            <a:gdLst/>
            <a:ahLst/>
            <a:cxnLst/>
            <a:rect r="r" b="b" t="t" l="l"/>
            <a:pathLst>
              <a:path h="3817137" w="2602594">
                <a:moveTo>
                  <a:pt x="2602593" y="0"/>
                </a:moveTo>
                <a:lnTo>
                  <a:pt x="0" y="0"/>
                </a:lnTo>
                <a:lnTo>
                  <a:pt x="0" y="3817137"/>
                </a:lnTo>
                <a:lnTo>
                  <a:pt x="2602593" y="3817137"/>
                </a:lnTo>
                <a:lnTo>
                  <a:pt x="2602593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0" y="6176179"/>
            <a:ext cx="5493058" cy="4114800"/>
          </a:xfrm>
          <a:custGeom>
            <a:avLst/>
            <a:gdLst/>
            <a:ahLst/>
            <a:cxnLst/>
            <a:rect r="r" b="b" t="t" l="l"/>
            <a:pathLst>
              <a:path h="4114800" w="5493058">
                <a:moveTo>
                  <a:pt x="0" y="0"/>
                </a:moveTo>
                <a:lnTo>
                  <a:pt x="5493058" y="0"/>
                </a:lnTo>
                <a:lnTo>
                  <a:pt x="549305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6766447" y="4564281"/>
            <a:ext cx="9901005" cy="3936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31"/>
              </a:lnSpc>
            </a:pPr>
            <a:r>
              <a:rPr lang="en-US" sz="2808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Los jóvenes del siglo XXI no quieren solo aprobar materias; quieren aprender con propósito. Buscan que lo que estudian tenga sentido en su vida cotidiana, que los ayude a entender el mundo y transformarlo.</a:t>
            </a:r>
          </a:p>
          <a:p>
            <a:pPr algn="l">
              <a:lnSpc>
                <a:spcPts val="3931"/>
              </a:lnSpc>
            </a:pPr>
            <a:r>
              <a:rPr lang="en-US" sz="2808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Buscan experiencias, no solo teoría; acompañamiento, no solo evaluación. Quieren sentirse parte de un proceso donde su voz y su realidad cuenten.</a:t>
            </a:r>
          </a:p>
          <a:p>
            <a:pPr algn="l">
              <a:lnSpc>
                <a:spcPts val="3931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6659644" y="2203079"/>
            <a:ext cx="9750963" cy="1086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47"/>
              </a:lnSpc>
            </a:pPr>
            <a:r>
              <a:rPr lang="en-US" sz="5962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¿QUÉ BUSCAN LOS JÓVENES HOY? 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616307" y="3623316"/>
            <a:ext cx="5808174" cy="624795"/>
          </a:xfrm>
          <a:custGeom>
            <a:avLst/>
            <a:gdLst/>
            <a:ahLst/>
            <a:cxnLst/>
            <a:rect r="r" b="b" t="t" l="l"/>
            <a:pathLst>
              <a:path h="624795" w="5808174">
                <a:moveTo>
                  <a:pt x="0" y="0"/>
                </a:moveTo>
                <a:lnTo>
                  <a:pt x="5808174" y="0"/>
                </a:lnTo>
                <a:lnTo>
                  <a:pt x="5808174" y="624795"/>
                </a:lnTo>
                <a:lnTo>
                  <a:pt x="0" y="6247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957223">
            <a:off x="-29799" y="-923902"/>
            <a:ext cx="3037959" cy="4455673"/>
          </a:xfrm>
          <a:custGeom>
            <a:avLst/>
            <a:gdLst/>
            <a:ahLst/>
            <a:cxnLst/>
            <a:rect r="r" b="b" t="t" l="l"/>
            <a:pathLst>
              <a:path h="4455673" w="3037959">
                <a:moveTo>
                  <a:pt x="0" y="0"/>
                </a:moveTo>
                <a:lnTo>
                  <a:pt x="3037959" y="0"/>
                </a:lnTo>
                <a:lnTo>
                  <a:pt x="3037959" y="4455673"/>
                </a:lnTo>
                <a:lnTo>
                  <a:pt x="0" y="44556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8567665" y="4482366"/>
            <a:ext cx="8432632" cy="56261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91"/>
              </a:lnSpc>
            </a:pPr>
            <a:r>
              <a:rPr lang="en-US" sz="29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Cuando el aprendizaje se conecta con la realidad, el interés vuelve a florecer.</a:t>
            </a:r>
          </a:p>
          <a:p>
            <a:pPr algn="l">
              <a:lnSpc>
                <a:spcPts val="4091"/>
              </a:lnSpc>
            </a:pPr>
            <a:r>
              <a:rPr lang="en-US" sz="29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 Estudiar deja de ser una obligación para convertirse en una acción con sentido.</a:t>
            </a:r>
          </a:p>
          <a:p>
            <a:pPr algn="l">
              <a:lnSpc>
                <a:spcPts val="4091"/>
              </a:lnSpc>
            </a:pPr>
            <a:r>
              <a:rPr lang="en-US" sz="29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Escuelas que aplican metodologías basadas en proyectos, arte o tecnología muestran que aprender puede ser emocionante y útil. Una educación con propósito forma no solo estudiantes, sino ciudadanos conscientes y comprometidos.</a:t>
            </a:r>
          </a:p>
          <a:p>
            <a:pPr algn="l">
              <a:lnSpc>
                <a:spcPts val="4091"/>
              </a:lnSpc>
            </a:pPr>
          </a:p>
        </p:txBody>
      </p:sp>
      <p:grpSp>
        <p:nvGrpSpPr>
          <p:cNvPr name="Group 5" id="5"/>
          <p:cNvGrpSpPr>
            <a:grpSpLocks noChangeAspect="true"/>
          </p:cNvGrpSpPr>
          <p:nvPr/>
        </p:nvGrpSpPr>
        <p:grpSpPr>
          <a:xfrm rot="288491">
            <a:off x="2114597" y="2291779"/>
            <a:ext cx="5662695" cy="6578409"/>
            <a:chOff x="0" y="0"/>
            <a:chExt cx="546608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439410" cy="6348730"/>
            </a:xfrm>
            <a:custGeom>
              <a:avLst/>
              <a:gdLst/>
              <a:ahLst/>
              <a:cxnLst/>
              <a:rect r="r" b="b" t="t" l="l"/>
              <a:pathLst>
                <a:path h="6348730" w="5439410">
                  <a:moveTo>
                    <a:pt x="5419090" y="0"/>
                  </a:moveTo>
                  <a:lnTo>
                    <a:pt x="19050" y="0"/>
                  </a:lnTo>
                  <a:cubicBezTo>
                    <a:pt x="8890" y="0"/>
                    <a:pt x="0" y="8890"/>
                    <a:pt x="0" y="20320"/>
                  </a:cubicBezTo>
                  <a:lnTo>
                    <a:pt x="0" y="6329680"/>
                  </a:lnTo>
                  <a:cubicBezTo>
                    <a:pt x="0" y="6339840"/>
                    <a:pt x="8890" y="6348730"/>
                    <a:pt x="19050" y="6348730"/>
                  </a:cubicBezTo>
                  <a:lnTo>
                    <a:pt x="5419090" y="6348730"/>
                  </a:lnTo>
                  <a:cubicBezTo>
                    <a:pt x="5429250" y="6348730"/>
                    <a:pt x="5438140" y="6339840"/>
                    <a:pt x="5438140" y="6329680"/>
                  </a:cubicBezTo>
                  <a:lnTo>
                    <a:pt x="5438140" y="20320"/>
                  </a:lnTo>
                  <a:cubicBezTo>
                    <a:pt x="5439410" y="8890"/>
                    <a:pt x="5430520" y="0"/>
                    <a:pt x="5419090" y="0"/>
                  </a:cubicBezTo>
                  <a:close/>
                  <a:moveTo>
                    <a:pt x="5137150" y="314960"/>
                  </a:moveTo>
                  <a:lnTo>
                    <a:pt x="5137150" y="4970780"/>
                  </a:lnTo>
                  <a:cubicBezTo>
                    <a:pt x="5137150" y="4980940"/>
                    <a:pt x="5128260" y="4989830"/>
                    <a:pt x="5118100" y="4989830"/>
                  </a:cubicBezTo>
                  <a:lnTo>
                    <a:pt x="266700" y="4989830"/>
                  </a:lnTo>
                  <a:cubicBezTo>
                    <a:pt x="256540" y="4989830"/>
                    <a:pt x="247650" y="4980940"/>
                    <a:pt x="247650" y="4970780"/>
                  </a:cubicBezTo>
                  <a:lnTo>
                    <a:pt x="247650" y="314960"/>
                  </a:lnTo>
                  <a:cubicBezTo>
                    <a:pt x="247650" y="304800"/>
                    <a:pt x="256540" y="295910"/>
                    <a:pt x="266700" y="295910"/>
                  </a:cubicBezTo>
                  <a:lnTo>
                    <a:pt x="5118100" y="295910"/>
                  </a:lnTo>
                  <a:cubicBezTo>
                    <a:pt x="5129530" y="294640"/>
                    <a:pt x="5137150" y="303530"/>
                    <a:pt x="5137150" y="314960"/>
                  </a:cubicBezTo>
                  <a:close/>
                </a:path>
              </a:pathLst>
            </a:custGeom>
            <a:solidFill>
              <a:srgbClr val="F2F1EB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247650" y="294640"/>
              <a:ext cx="4889500" cy="4693920"/>
            </a:xfrm>
            <a:custGeom>
              <a:avLst/>
              <a:gdLst/>
              <a:ahLst/>
              <a:cxnLst/>
              <a:rect r="r" b="b" t="t" l="l"/>
              <a:pathLst>
                <a:path h="4693920" w="4889500">
                  <a:moveTo>
                    <a:pt x="4870450" y="0"/>
                  </a:moveTo>
                  <a:lnTo>
                    <a:pt x="19050" y="0"/>
                  </a:lnTo>
                  <a:cubicBezTo>
                    <a:pt x="8890" y="0"/>
                    <a:pt x="0" y="8890"/>
                    <a:pt x="0" y="19050"/>
                  </a:cubicBezTo>
                  <a:lnTo>
                    <a:pt x="0" y="4674870"/>
                  </a:lnTo>
                  <a:cubicBezTo>
                    <a:pt x="0" y="4686300"/>
                    <a:pt x="8890" y="4693920"/>
                    <a:pt x="19050" y="4693920"/>
                  </a:cubicBezTo>
                  <a:lnTo>
                    <a:pt x="4870450" y="4693920"/>
                  </a:lnTo>
                  <a:cubicBezTo>
                    <a:pt x="4880610" y="4693920"/>
                    <a:pt x="4889500" y="4685030"/>
                    <a:pt x="4889500" y="4674870"/>
                  </a:cubicBezTo>
                  <a:lnTo>
                    <a:pt x="4889500" y="20320"/>
                  </a:lnTo>
                  <a:cubicBezTo>
                    <a:pt x="4889500" y="8890"/>
                    <a:pt x="4881880" y="0"/>
                    <a:pt x="4870450" y="0"/>
                  </a:cubicBezTo>
                  <a:close/>
                </a:path>
              </a:pathLst>
            </a:custGeom>
            <a:blipFill>
              <a:blip r:embed="rId6"/>
              <a:stretch>
                <a:fillRect l="-5292" t="0" r="-5292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270" y="6350"/>
              <a:ext cx="5457190" cy="6342380"/>
            </a:xfrm>
            <a:custGeom>
              <a:avLst/>
              <a:gdLst/>
              <a:ahLst/>
              <a:cxnLst/>
              <a:rect r="r" b="b" t="t" l="l"/>
              <a:pathLst>
                <a:path h="6342380" w="5457190">
                  <a:moveTo>
                    <a:pt x="5137150" y="302260"/>
                  </a:moveTo>
                  <a:cubicBezTo>
                    <a:pt x="5137150" y="302260"/>
                    <a:pt x="5133340" y="290830"/>
                    <a:pt x="5119370" y="289560"/>
                  </a:cubicBezTo>
                  <a:lnTo>
                    <a:pt x="248920" y="289560"/>
                  </a:lnTo>
                  <a:cubicBezTo>
                    <a:pt x="240030" y="289560"/>
                    <a:pt x="228600" y="293370"/>
                    <a:pt x="228600" y="303530"/>
                  </a:cubicBezTo>
                  <a:lnTo>
                    <a:pt x="232410" y="312420"/>
                  </a:lnTo>
                  <a:cubicBezTo>
                    <a:pt x="236220" y="307340"/>
                    <a:pt x="242570" y="304800"/>
                    <a:pt x="248920" y="304800"/>
                  </a:cubicBezTo>
                  <a:lnTo>
                    <a:pt x="5123180" y="304800"/>
                  </a:lnTo>
                  <a:lnTo>
                    <a:pt x="5123180" y="4966970"/>
                  </a:lnTo>
                  <a:cubicBezTo>
                    <a:pt x="5123180" y="4973320"/>
                    <a:pt x="5120640" y="4979670"/>
                    <a:pt x="5115560" y="4983480"/>
                  </a:cubicBezTo>
                  <a:lnTo>
                    <a:pt x="5120640" y="4983480"/>
                  </a:lnTo>
                  <a:cubicBezTo>
                    <a:pt x="5129530" y="4983480"/>
                    <a:pt x="5137150" y="4975860"/>
                    <a:pt x="5137150" y="4966970"/>
                  </a:cubicBezTo>
                  <a:lnTo>
                    <a:pt x="5137150" y="302260"/>
                  </a:lnTo>
                  <a:close/>
                  <a:moveTo>
                    <a:pt x="5438140" y="6324600"/>
                  </a:moveTo>
                  <a:lnTo>
                    <a:pt x="20320" y="6324600"/>
                  </a:lnTo>
                  <a:lnTo>
                    <a:pt x="20320" y="12700"/>
                  </a:lnTo>
                  <a:lnTo>
                    <a:pt x="6350" y="0"/>
                  </a:lnTo>
                  <a:lnTo>
                    <a:pt x="5080" y="0"/>
                  </a:lnTo>
                  <a:cubicBezTo>
                    <a:pt x="2540" y="3810"/>
                    <a:pt x="0" y="7620"/>
                    <a:pt x="0" y="12700"/>
                  </a:cubicBezTo>
                  <a:lnTo>
                    <a:pt x="0" y="6323330"/>
                  </a:lnTo>
                  <a:cubicBezTo>
                    <a:pt x="0" y="6334760"/>
                    <a:pt x="8890" y="6342380"/>
                    <a:pt x="19050" y="6342380"/>
                  </a:cubicBezTo>
                  <a:lnTo>
                    <a:pt x="5444490" y="6342380"/>
                  </a:lnTo>
                  <a:cubicBezTo>
                    <a:pt x="5449570" y="6342380"/>
                    <a:pt x="5453380" y="6341110"/>
                    <a:pt x="5457190" y="6337300"/>
                  </a:cubicBezTo>
                  <a:lnTo>
                    <a:pt x="5438140" y="6324600"/>
                  </a:lnTo>
                  <a:close/>
                </a:path>
              </a:pathLst>
            </a:custGeom>
            <a:solidFill>
              <a:srgbClr val="3C3333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7620" y="0"/>
              <a:ext cx="5458460" cy="6344920"/>
            </a:xfrm>
            <a:custGeom>
              <a:avLst/>
              <a:gdLst/>
              <a:ahLst/>
              <a:cxnLst/>
              <a:rect r="r" b="b" t="t" l="l"/>
              <a:pathLst>
                <a:path h="6344920" w="5458460">
                  <a:moveTo>
                    <a:pt x="5125720" y="4987290"/>
                  </a:moveTo>
                  <a:cubicBezTo>
                    <a:pt x="5121910" y="4992370"/>
                    <a:pt x="5116830" y="4994910"/>
                    <a:pt x="5110480" y="4994910"/>
                  </a:cubicBezTo>
                  <a:lnTo>
                    <a:pt x="243840" y="4994910"/>
                  </a:lnTo>
                  <a:cubicBezTo>
                    <a:pt x="237490" y="4994910"/>
                    <a:pt x="231140" y="4992370"/>
                    <a:pt x="227330" y="4986020"/>
                  </a:cubicBezTo>
                  <a:cubicBezTo>
                    <a:pt x="222250" y="4982210"/>
                    <a:pt x="219710" y="4977130"/>
                    <a:pt x="219710" y="4970780"/>
                  </a:cubicBezTo>
                  <a:lnTo>
                    <a:pt x="219710" y="314960"/>
                  </a:lnTo>
                  <a:cubicBezTo>
                    <a:pt x="219710" y="309880"/>
                    <a:pt x="222250" y="304800"/>
                    <a:pt x="226060" y="300990"/>
                  </a:cubicBezTo>
                  <a:lnTo>
                    <a:pt x="240030" y="311150"/>
                  </a:lnTo>
                  <a:lnTo>
                    <a:pt x="240030" y="4975860"/>
                  </a:lnTo>
                  <a:lnTo>
                    <a:pt x="5110480" y="4975860"/>
                  </a:lnTo>
                  <a:cubicBezTo>
                    <a:pt x="5113020" y="4975860"/>
                    <a:pt x="5115560" y="4974590"/>
                    <a:pt x="5116830" y="4974590"/>
                  </a:cubicBezTo>
                  <a:lnTo>
                    <a:pt x="5125720" y="4987290"/>
                  </a:lnTo>
                  <a:close/>
                  <a:moveTo>
                    <a:pt x="5458460" y="19050"/>
                  </a:moveTo>
                  <a:lnTo>
                    <a:pt x="5458460" y="6330950"/>
                  </a:lnTo>
                  <a:cubicBezTo>
                    <a:pt x="5458460" y="6336030"/>
                    <a:pt x="5455920" y="6341110"/>
                    <a:pt x="5450840" y="6344920"/>
                  </a:cubicBezTo>
                  <a:lnTo>
                    <a:pt x="5429250" y="6329680"/>
                  </a:lnTo>
                  <a:lnTo>
                    <a:pt x="5429250" y="20320"/>
                  </a:lnTo>
                  <a:lnTo>
                    <a:pt x="13970" y="20320"/>
                  </a:lnTo>
                  <a:lnTo>
                    <a:pt x="0" y="7620"/>
                  </a:lnTo>
                  <a:cubicBezTo>
                    <a:pt x="3810" y="2540"/>
                    <a:pt x="8890" y="0"/>
                    <a:pt x="15240" y="0"/>
                  </a:cubicBezTo>
                  <a:lnTo>
                    <a:pt x="5439410" y="0"/>
                  </a:lnTo>
                  <a:cubicBezTo>
                    <a:pt x="5449570" y="0"/>
                    <a:pt x="5458460" y="8890"/>
                    <a:pt x="5458460" y="19050"/>
                  </a:cubicBezTo>
                  <a:close/>
                  <a:moveTo>
                    <a:pt x="5455920" y="30480"/>
                  </a:moveTo>
                  <a:cubicBezTo>
                    <a:pt x="5453380" y="26670"/>
                    <a:pt x="5450840" y="24130"/>
                    <a:pt x="5447030" y="21590"/>
                  </a:cubicBezTo>
                  <a:lnTo>
                    <a:pt x="5455920" y="3048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4906091" y="1722084"/>
            <a:ext cx="716659" cy="1405833"/>
          </a:xfrm>
          <a:custGeom>
            <a:avLst/>
            <a:gdLst/>
            <a:ahLst/>
            <a:cxnLst/>
            <a:rect r="r" b="b" t="t" l="l"/>
            <a:pathLst>
              <a:path h="1405833" w="716659">
                <a:moveTo>
                  <a:pt x="0" y="0"/>
                </a:moveTo>
                <a:lnTo>
                  <a:pt x="716659" y="0"/>
                </a:lnTo>
                <a:lnTo>
                  <a:pt x="716659" y="1405833"/>
                </a:lnTo>
                <a:lnTo>
                  <a:pt x="0" y="140583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9507954" y="1884403"/>
            <a:ext cx="716659" cy="1405833"/>
          </a:xfrm>
          <a:custGeom>
            <a:avLst/>
            <a:gdLst/>
            <a:ahLst/>
            <a:cxnLst/>
            <a:rect r="r" b="b" t="t" l="l"/>
            <a:pathLst>
              <a:path h="1405833" w="716659">
                <a:moveTo>
                  <a:pt x="0" y="0"/>
                </a:moveTo>
                <a:lnTo>
                  <a:pt x="716659" y="0"/>
                </a:lnTo>
                <a:lnTo>
                  <a:pt x="716659" y="1405834"/>
                </a:lnTo>
                <a:lnTo>
                  <a:pt x="0" y="14058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0224613" y="1442727"/>
            <a:ext cx="5008088" cy="2108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24"/>
              </a:lnSpc>
            </a:pPr>
            <a:r>
              <a:rPr lang="en-US" sz="5874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EDUCACIÓN CON PROPÓSITO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963095" y="3470035"/>
            <a:ext cx="6361811" cy="684351"/>
          </a:xfrm>
          <a:custGeom>
            <a:avLst/>
            <a:gdLst/>
            <a:ahLst/>
            <a:cxnLst/>
            <a:rect r="r" b="b" t="t" l="l"/>
            <a:pathLst>
              <a:path h="684351" w="6361811">
                <a:moveTo>
                  <a:pt x="0" y="0"/>
                </a:moveTo>
                <a:lnTo>
                  <a:pt x="6361810" y="0"/>
                </a:lnTo>
                <a:lnTo>
                  <a:pt x="6361810" y="684350"/>
                </a:lnTo>
                <a:lnTo>
                  <a:pt x="0" y="684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868930" y="4332057"/>
            <a:ext cx="10771600" cy="3955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1"/>
              </a:lnSpc>
            </a:pPr>
            <a:r>
              <a:rPr lang="en-US" sz="28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El conocimiento no se construye solo con la mente, sino también con el corazón.</a:t>
            </a:r>
          </a:p>
          <a:p>
            <a:pPr algn="l">
              <a:lnSpc>
                <a:spcPts val="3951"/>
              </a:lnSpc>
            </a:pPr>
            <a:r>
              <a:rPr lang="en-US" sz="28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 El bienestar emocional influye directamente en la capacidad de aprender.</a:t>
            </a:r>
          </a:p>
          <a:p>
            <a:pPr algn="l">
              <a:lnSpc>
                <a:spcPts val="3951"/>
              </a:lnSpc>
            </a:pPr>
            <a:r>
              <a:rPr lang="en-US" sz="2822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Programas de acompañamiento, talleres de autoconocimiento y espacios de diálogo son hoy esenciales. Enseñar a gestionar emociones es tan importante como enseñar matemáticas.</a:t>
            </a:r>
          </a:p>
          <a:p>
            <a:pPr algn="l">
              <a:lnSpc>
                <a:spcPts val="3951"/>
              </a:lnSpc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4116809" y="1528492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9" y="0"/>
                </a:lnTo>
                <a:lnTo>
                  <a:pt x="735879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3656772" y="1528492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8" y="0"/>
                </a:lnTo>
                <a:lnTo>
                  <a:pt x="735878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-2016774">
            <a:off x="15635944" y="7161029"/>
            <a:ext cx="2225997" cy="3264796"/>
          </a:xfrm>
          <a:custGeom>
            <a:avLst/>
            <a:gdLst/>
            <a:ahLst/>
            <a:cxnLst/>
            <a:rect r="r" b="b" t="t" l="l"/>
            <a:pathLst>
              <a:path h="3264796" w="2225997">
                <a:moveTo>
                  <a:pt x="2225997" y="0"/>
                </a:moveTo>
                <a:lnTo>
                  <a:pt x="0" y="0"/>
                </a:lnTo>
                <a:lnTo>
                  <a:pt x="0" y="3264797"/>
                </a:lnTo>
                <a:lnTo>
                  <a:pt x="2225997" y="3264797"/>
                </a:lnTo>
                <a:lnTo>
                  <a:pt x="222599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2081689">
            <a:off x="449254" y="6929702"/>
            <a:ext cx="2225997" cy="3264796"/>
          </a:xfrm>
          <a:custGeom>
            <a:avLst/>
            <a:gdLst/>
            <a:ahLst/>
            <a:cxnLst/>
            <a:rect r="r" b="b" t="t" l="l"/>
            <a:pathLst>
              <a:path h="3264796" w="2225997">
                <a:moveTo>
                  <a:pt x="0" y="0"/>
                </a:moveTo>
                <a:lnTo>
                  <a:pt x="2225997" y="0"/>
                </a:lnTo>
                <a:lnTo>
                  <a:pt x="2225997" y="3264796"/>
                </a:lnTo>
                <a:lnTo>
                  <a:pt x="0" y="326479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052191" y="1770148"/>
            <a:ext cx="8604580" cy="1201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54"/>
              </a:lnSpc>
            </a:pPr>
            <a:r>
              <a:rPr lang="en-US" sz="6681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EMOCIONES QUE ENSEÑAN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84452" y="3879081"/>
            <a:ext cx="7147288" cy="768846"/>
          </a:xfrm>
          <a:custGeom>
            <a:avLst/>
            <a:gdLst/>
            <a:ahLst/>
            <a:cxnLst/>
            <a:rect r="r" b="b" t="t" l="l"/>
            <a:pathLst>
              <a:path h="768846" w="7147288">
                <a:moveTo>
                  <a:pt x="0" y="0"/>
                </a:moveTo>
                <a:lnTo>
                  <a:pt x="7147288" y="0"/>
                </a:lnTo>
                <a:lnTo>
                  <a:pt x="7147288" y="768846"/>
                </a:lnTo>
                <a:lnTo>
                  <a:pt x="0" y="7688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>
            <a:grpSpLocks noChangeAspect="true"/>
          </p:cNvGrpSpPr>
          <p:nvPr/>
        </p:nvGrpSpPr>
        <p:grpSpPr>
          <a:xfrm rot="-395556">
            <a:off x="10525731" y="2101380"/>
            <a:ext cx="5662695" cy="6578409"/>
            <a:chOff x="0" y="0"/>
            <a:chExt cx="546608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39410" cy="6348730"/>
            </a:xfrm>
            <a:custGeom>
              <a:avLst/>
              <a:gdLst/>
              <a:ahLst/>
              <a:cxnLst/>
              <a:rect r="r" b="b" t="t" l="l"/>
              <a:pathLst>
                <a:path h="6348730" w="5439410">
                  <a:moveTo>
                    <a:pt x="5419090" y="0"/>
                  </a:moveTo>
                  <a:lnTo>
                    <a:pt x="19050" y="0"/>
                  </a:lnTo>
                  <a:cubicBezTo>
                    <a:pt x="8890" y="0"/>
                    <a:pt x="0" y="8890"/>
                    <a:pt x="0" y="20320"/>
                  </a:cubicBezTo>
                  <a:lnTo>
                    <a:pt x="0" y="6329680"/>
                  </a:lnTo>
                  <a:cubicBezTo>
                    <a:pt x="0" y="6339840"/>
                    <a:pt x="8890" y="6348730"/>
                    <a:pt x="19050" y="6348730"/>
                  </a:cubicBezTo>
                  <a:lnTo>
                    <a:pt x="5419090" y="6348730"/>
                  </a:lnTo>
                  <a:cubicBezTo>
                    <a:pt x="5429250" y="6348730"/>
                    <a:pt x="5438140" y="6339840"/>
                    <a:pt x="5438140" y="6329680"/>
                  </a:cubicBezTo>
                  <a:lnTo>
                    <a:pt x="5438140" y="20320"/>
                  </a:lnTo>
                  <a:cubicBezTo>
                    <a:pt x="5439410" y="8890"/>
                    <a:pt x="5430520" y="0"/>
                    <a:pt x="5419090" y="0"/>
                  </a:cubicBezTo>
                  <a:close/>
                  <a:moveTo>
                    <a:pt x="5137150" y="314960"/>
                  </a:moveTo>
                  <a:lnTo>
                    <a:pt x="5137150" y="4970780"/>
                  </a:lnTo>
                  <a:cubicBezTo>
                    <a:pt x="5137150" y="4980940"/>
                    <a:pt x="5128260" y="4989830"/>
                    <a:pt x="5118100" y="4989830"/>
                  </a:cubicBezTo>
                  <a:lnTo>
                    <a:pt x="266700" y="4989830"/>
                  </a:lnTo>
                  <a:cubicBezTo>
                    <a:pt x="256540" y="4989830"/>
                    <a:pt x="247650" y="4980940"/>
                    <a:pt x="247650" y="4970780"/>
                  </a:cubicBezTo>
                  <a:lnTo>
                    <a:pt x="247650" y="314960"/>
                  </a:lnTo>
                  <a:cubicBezTo>
                    <a:pt x="247650" y="304800"/>
                    <a:pt x="256540" y="295910"/>
                    <a:pt x="266700" y="295910"/>
                  </a:cubicBezTo>
                  <a:lnTo>
                    <a:pt x="5118100" y="295910"/>
                  </a:lnTo>
                  <a:cubicBezTo>
                    <a:pt x="5129530" y="294640"/>
                    <a:pt x="5137150" y="303530"/>
                    <a:pt x="5137150" y="314960"/>
                  </a:cubicBezTo>
                  <a:close/>
                </a:path>
              </a:pathLst>
            </a:custGeom>
            <a:solidFill>
              <a:srgbClr val="F2F1EB"/>
            </a:solid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247650" y="294640"/>
              <a:ext cx="4889500" cy="4693920"/>
            </a:xfrm>
            <a:custGeom>
              <a:avLst/>
              <a:gdLst/>
              <a:ahLst/>
              <a:cxnLst/>
              <a:rect r="r" b="b" t="t" l="l"/>
              <a:pathLst>
                <a:path h="4693920" w="4889500">
                  <a:moveTo>
                    <a:pt x="4870450" y="0"/>
                  </a:moveTo>
                  <a:lnTo>
                    <a:pt x="19050" y="0"/>
                  </a:lnTo>
                  <a:cubicBezTo>
                    <a:pt x="8890" y="0"/>
                    <a:pt x="0" y="8890"/>
                    <a:pt x="0" y="19050"/>
                  </a:cubicBezTo>
                  <a:lnTo>
                    <a:pt x="0" y="4674870"/>
                  </a:lnTo>
                  <a:cubicBezTo>
                    <a:pt x="0" y="4686300"/>
                    <a:pt x="8890" y="4693920"/>
                    <a:pt x="19050" y="4693920"/>
                  </a:cubicBezTo>
                  <a:lnTo>
                    <a:pt x="4870450" y="4693920"/>
                  </a:lnTo>
                  <a:cubicBezTo>
                    <a:pt x="4880610" y="4693920"/>
                    <a:pt x="4889500" y="4685030"/>
                    <a:pt x="4889500" y="4674870"/>
                  </a:cubicBezTo>
                  <a:lnTo>
                    <a:pt x="4889500" y="20320"/>
                  </a:lnTo>
                  <a:cubicBezTo>
                    <a:pt x="4889500" y="8890"/>
                    <a:pt x="4881880" y="0"/>
                    <a:pt x="4870450" y="0"/>
                  </a:cubicBezTo>
                  <a:close/>
                </a:path>
              </a:pathLst>
            </a:custGeom>
            <a:blipFill>
              <a:blip r:embed="rId4"/>
              <a:stretch>
                <a:fillRect l="-19120" t="0" r="-1912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270" y="6350"/>
              <a:ext cx="5457190" cy="6342380"/>
            </a:xfrm>
            <a:custGeom>
              <a:avLst/>
              <a:gdLst/>
              <a:ahLst/>
              <a:cxnLst/>
              <a:rect r="r" b="b" t="t" l="l"/>
              <a:pathLst>
                <a:path h="6342380" w="5457190">
                  <a:moveTo>
                    <a:pt x="5137150" y="302260"/>
                  </a:moveTo>
                  <a:cubicBezTo>
                    <a:pt x="5137150" y="302260"/>
                    <a:pt x="5133340" y="290830"/>
                    <a:pt x="5119370" y="289560"/>
                  </a:cubicBezTo>
                  <a:lnTo>
                    <a:pt x="248920" y="289560"/>
                  </a:lnTo>
                  <a:cubicBezTo>
                    <a:pt x="240030" y="289560"/>
                    <a:pt x="228600" y="293370"/>
                    <a:pt x="228600" y="303530"/>
                  </a:cubicBezTo>
                  <a:lnTo>
                    <a:pt x="232410" y="312420"/>
                  </a:lnTo>
                  <a:cubicBezTo>
                    <a:pt x="236220" y="307340"/>
                    <a:pt x="242570" y="304800"/>
                    <a:pt x="248920" y="304800"/>
                  </a:cubicBezTo>
                  <a:lnTo>
                    <a:pt x="5123180" y="304800"/>
                  </a:lnTo>
                  <a:lnTo>
                    <a:pt x="5123180" y="4966970"/>
                  </a:lnTo>
                  <a:cubicBezTo>
                    <a:pt x="5123180" y="4973320"/>
                    <a:pt x="5120640" y="4979670"/>
                    <a:pt x="5115560" y="4983480"/>
                  </a:cubicBezTo>
                  <a:lnTo>
                    <a:pt x="5120640" y="4983480"/>
                  </a:lnTo>
                  <a:cubicBezTo>
                    <a:pt x="5129530" y="4983480"/>
                    <a:pt x="5137150" y="4975860"/>
                    <a:pt x="5137150" y="4966970"/>
                  </a:cubicBezTo>
                  <a:lnTo>
                    <a:pt x="5137150" y="302260"/>
                  </a:lnTo>
                  <a:close/>
                  <a:moveTo>
                    <a:pt x="5438140" y="6324600"/>
                  </a:moveTo>
                  <a:lnTo>
                    <a:pt x="20320" y="6324600"/>
                  </a:lnTo>
                  <a:lnTo>
                    <a:pt x="20320" y="12700"/>
                  </a:lnTo>
                  <a:lnTo>
                    <a:pt x="6350" y="0"/>
                  </a:lnTo>
                  <a:lnTo>
                    <a:pt x="5080" y="0"/>
                  </a:lnTo>
                  <a:cubicBezTo>
                    <a:pt x="2540" y="3810"/>
                    <a:pt x="0" y="7620"/>
                    <a:pt x="0" y="12700"/>
                  </a:cubicBezTo>
                  <a:lnTo>
                    <a:pt x="0" y="6323330"/>
                  </a:lnTo>
                  <a:cubicBezTo>
                    <a:pt x="0" y="6334760"/>
                    <a:pt x="8890" y="6342380"/>
                    <a:pt x="19050" y="6342380"/>
                  </a:cubicBezTo>
                  <a:lnTo>
                    <a:pt x="5444490" y="6342380"/>
                  </a:lnTo>
                  <a:cubicBezTo>
                    <a:pt x="5449570" y="6342380"/>
                    <a:pt x="5453380" y="6341110"/>
                    <a:pt x="5457190" y="6337300"/>
                  </a:cubicBezTo>
                  <a:lnTo>
                    <a:pt x="5438140" y="6324600"/>
                  </a:lnTo>
                  <a:close/>
                </a:path>
              </a:pathLst>
            </a:custGeom>
            <a:solidFill>
              <a:srgbClr val="3C3333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7620" y="0"/>
              <a:ext cx="5458460" cy="6344920"/>
            </a:xfrm>
            <a:custGeom>
              <a:avLst/>
              <a:gdLst/>
              <a:ahLst/>
              <a:cxnLst/>
              <a:rect r="r" b="b" t="t" l="l"/>
              <a:pathLst>
                <a:path h="6344920" w="5458460">
                  <a:moveTo>
                    <a:pt x="5125720" y="4987290"/>
                  </a:moveTo>
                  <a:cubicBezTo>
                    <a:pt x="5121910" y="4992370"/>
                    <a:pt x="5116830" y="4994910"/>
                    <a:pt x="5110480" y="4994910"/>
                  </a:cubicBezTo>
                  <a:lnTo>
                    <a:pt x="243840" y="4994910"/>
                  </a:lnTo>
                  <a:cubicBezTo>
                    <a:pt x="237490" y="4994910"/>
                    <a:pt x="231140" y="4992370"/>
                    <a:pt x="227330" y="4986020"/>
                  </a:cubicBezTo>
                  <a:cubicBezTo>
                    <a:pt x="222250" y="4982210"/>
                    <a:pt x="219710" y="4977130"/>
                    <a:pt x="219710" y="4970780"/>
                  </a:cubicBezTo>
                  <a:lnTo>
                    <a:pt x="219710" y="314960"/>
                  </a:lnTo>
                  <a:cubicBezTo>
                    <a:pt x="219710" y="309880"/>
                    <a:pt x="222250" y="304800"/>
                    <a:pt x="226060" y="300990"/>
                  </a:cubicBezTo>
                  <a:lnTo>
                    <a:pt x="240030" y="311150"/>
                  </a:lnTo>
                  <a:lnTo>
                    <a:pt x="240030" y="4975860"/>
                  </a:lnTo>
                  <a:lnTo>
                    <a:pt x="5110480" y="4975860"/>
                  </a:lnTo>
                  <a:cubicBezTo>
                    <a:pt x="5113020" y="4975860"/>
                    <a:pt x="5115560" y="4974590"/>
                    <a:pt x="5116830" y="4974590"/>
                  </a:cubicBezTo>
                  <a:lnTo>
                    <a:pt x="5125720" y="4987290"/>
                  </a:lnTo>
                  <a:close/>
                  <a:moveTo>
                    <a:pt x="5458460" y="19050"/>
                  </a:moveTo>
                  <a:lnTo>
                    <a:pt x="5458460" y="6330950"/>
                  </a:lnTo>
                  <a:cubicBezTo>
                    <a:pt x="5458460" y="6336030"/>
                    <a:pt x="5455920" y="6341110"/>
                    <a:pt x="5450840" y="6344920"/>
                  </a:cubicBezTo>
                  <a:lnTo>
                    <a:pt x="5429250" y="6329680"/>
                  </a:lnTo>
                  <a:lnTo>
                    <a:pt x="5429250" y="20320"/>
                  </a:lnTo>
                  <a:lnTo>
                    <a:pt x="13970" y="20320"/>
                  </a:lnTo>
                  <a:lnTo>
                    <a:pt x="0" y="7620"/>
                  </a:lnTo>
                  <a:cubicBezTo>
                    <a:pt x="3810" y="2540"/>
                    <a:pt x="8890" y="0"/>
                    <a:pt x="15240" y="0"/>
                  </a:cubicBezTo>
                  <a:lnTo>
                    <a:pt x="5439410" y="0"/>
                  </a:lnTo>
                  <a:cubicBezTo>
                    <a:pt x="5449570" y="0"/>
                    <a:pt x="5458460" y="8890"/>
                    <a:pt x="5458460" y="19050"/>
                  </a:cubicBezTo>
                  <a:close/>
                  <a:moveTo>
                    <a:pt x="5455920" y="30480"/>
                  </a:moveTo>
                  <a:cubicBezTo>
                    <a:pt x="5453380" y="26670"/>
                    <a:pt x="5450840" y="24130"/>
                    <a:pt x="5447030" y="21590"/>
                  </a:cubicBezTo>
                  <a:lnTo>
                    <a:pt x="5455920" y="3048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8" id="8"/>
          <p:cNvSpPr/>
          <p:nvPr/>
        </p:nvSpPr>
        <p:spPr>
          <a:xfrm flipH="true" flipV="false" rot="-3554861">
            <a:off x="15366155" y="-632714"/>
            <a:ext cx="2602594" cy="3817137"/>
          </a:xfrm>
          <a:custGeom>
            <a:avLst/>
            <a:gdLst/>
            <a:ahLst/>
            <a:cxnLst/>
            <a:rect r="r" b="b" t="t" l="l"/>
            <a:pathLst>
              <a:path h="3817137" w="2602594">
                <a:moveTo>
                  <a:pt x="2602593" y="0"/>
                </a:moveTo>
                <a:lnTo>
                  <a:pt x="0" y="0"/>
                </a:lnTo>
                <a:lnTo>
                  <a:pt x="0" y="3817137"/>
                </a:lnTo>
                <a:lnTo>
                  <a:pt x="2602593" y="3817137"/>
                </a:lnTo>
                <a:lnTo>
                  <a:pt x="2602593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421149" y="4824712"/>
            <a:ext cx="8268649" cy="4955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7"/>
              </a:lnSpc>
            </a:pPr>
            <a:r>
              <a:rPr lang="en-US" sz="2826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En la Ciudad de México, la educación se expande más allá del aula. Los parques, los centros culturales y las calles se convierten en espacios de aprendizaje.</a:t>
            </a:r>
          </a:p>
          <a:p>
            <a:pPr algn="l">
              <a:lnSpc>
                <a:spcPts val="3957"/>
              </a:lnSpc>
            </a:pPr>
            <a:r>
              <a:rPr lang="en-US" sz="2826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La escuela puede y debe dialogar con la ciudad: incorporar su ritmo, su diversidad y su complejidad. Cada muro pintado, cada historia contada, cada proyecto comunitario puede ser también una lección.</a:t>
            </a:r>
          </a:p>
          <a:p>
            <a:pPr algn="l">
              <a:lnSpc>
                <a:spcPts val="3957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190944" y="2179212"/>
            <a:ext cx="8729059" cy="11908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48"/>
              </a:lnSpc>
            </a:pPr>
            <a:r>
              <a:rPr lang="en-US" sz="7312">
                <a:solidFill>
                  <a:srgbClr val="FFFFFF"/>
                </a:solidFill>
                <a:latin typeface="Scripter"/>
                <a:ea typeface="Scripter"/>
                <a:cs typeface="Scripter"/>
                <a:sym typeface="Scripter"/>
              </a:rPr>
              <a:t>LA CIUDAD COMO AULA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B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460664" y="3125428"/>
            <a:ext cx="12489929" cy="4013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94"/>
              </a:lnSpc>
            </a:pPr>
            <a:r>
              <a:rPr lang="en-US" sz="2853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Reescribir la escuela no significa destruirla, sino actualizar su sentido. Significa entender que la educación no es un destino, sino un camino compartido.</a:t>
            </a:r>
          </a:p>
          <a:p>
            <a:pPr algn="ctr">
              <a:lnSpc>
                <a:spcPts val="3994"/>
              </a:lnSpc>
            </a:pPr>
            <a:r>
              <a:rPr lang="en-US" sz="2853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El futuro de la educación no está en los libros, sino en las conexiones humanas que creamos al enseñar y aprender juntos.</a:t>
            </a:r>
          </a:p>
          <a:p>
            <a:pPr algn="ctr">
              <a:lnSpc>
                <a:spcPts val="3994"/>
              </a:lnSpc>
            </a:pPr>
            <a:r>
              <a:rPr lang="en-US" sz="2853" b="true">
                <a:solidFill>
                  <a:srgbClr val="FFFFFF"/>
                </a:solidFill>
                <a:latin typeface="Nunito Bold"/>
                <a:ea typeface="Nunito Bold"/>
                <a:cs typeface="Nunito Bold"/>
                <a:sym typeface="Nunito Bold"/>
              </a:rPr>
              <a:t>Estudiar importa cuando se convierte en una forma de vida, en un acto de esperanza.</a:t>
            </a:r>
          </a:p>
          <a:p>
            <a:pPr algn="ctr">
              <a:lnSpc>
                <a:spcPts val="3994"/>
              </a:lnSpc>
            </a:pP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457499" y="2648138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8" y="0"/>
                </a:lnTo>
                <a:lnTo>
                  <a:pt x="735878" y="1443535"/>
                </a:lnTo>
                <a:lnTo>
                  <a:pt x="0" y="144353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179372" r="-672980" b="-74284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523421" y="535942"/>
            <a:ext cx="735879" cy="1443536"/>
          </a:xfrm>
          <a:custGeom>
            <a:avLst/>
            <a:gdLst/>
            <a:ahLst/>
            <a:cxnLst/>
            <a:rect r="r" b="b" t="t" l="l"/>
            <a:pathLst>
              <a:path h="1443536" w="735879">
                <a:moveTo>
                  <a:pt x="0" y="0"/>
                </a:moveTo>
                <a:lnTo>
                  <a:pt x="735879" y="0"/>
                </a:lnTo>
                <a:lnTo>
                  <a:pt x="735879" y="1443536"/>
                </a:lnTo>
                <a:lnTo>
                  <a:pt x="0" y="14435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179372" r="-672980" b="-74284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DAG1U75jTt4</dc:identifier>
  <dcterms:modified xsi:type="dcterms:W3CDTF">2011-08-01T06:04:30Z</dcterms:modified>
  <cp:revision>1</cp:revision>
  <dc:title>Presentación de Finanzas y Economía Doodle Ilustrado Azul</dc:title>
</cp:coreProperties>
</file>